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  <p:bold r:id="rId14"/>
      <p:italic r:id="rId15"/>
      <p:boldItalic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D79872-E58D-714E-BEBC-D240F6B85F58}" v="32" dt="2025-03-02T04:22:13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79D13-584A-44B4-BA45-26CB41B3EC18}" type="datetimeFigureOut">
              <a:t>01.03.2025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FC03F-9AB1-423F-938B-508FDB346B4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32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Мобильный сервис для здорового питания: Ваш личный конструктор меню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Добро пожаловать! Этот сервис поможет вам сбалансировать питание и контролировать КБЖУ. Он идеально подходит для тех, кто заботится о своем здоровье и хочет питаться правильно.</a:t>
            </a:r>
            <a:endParaRPr lang="en-US" sz="1850" dirty="0"/>
          </a:p>
        </p:txBody>
      </p:sp>
      <p:pic>
        <p:nvPicPr>
          <p:cNvPr id="7" name="Рисунок 6" descr="Изображение выглядит как диаграмм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D3B7EA1-6C29-4A7C-59A3-96E217573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254" y="6460266"/>
            <a:ext cx="1845241" cy="17730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Заключение: Инвестируйте в здоровье!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Наш сервис – это ваш путь к здоровому питанию. Персонализированный подход, простота использования, интеграция со школами, поддержка. Мы готовы ответить на ваши вопросы!</a:t>
            </a:r>
            <a:endParaRPr lang="en-US" sz="1850" dirty="0"/>
          </a:p>
        </p:txBody>
      </p:sp>
      <p:pic>
        <p:nvPicPr>
          <p:cNvPr id="6" name="Рисунок 5" descr="Изображение выглядит как диаграмм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D107188-B869-FDDA-A21B-135162E2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254" y="6460266"/>
            <a:ext cx="1845241" cy="17730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51127"/>
            <a:ext cx="112977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Проблема: Несбалансированное питание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53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Рост заболеваний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4469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Увеличивается число болезней, связанных с питанием.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653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Сложный подсчет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24469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Трудно считать калории и БЖУ вручную.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653433"/>
            <a:ext cx="28492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Нет персонализации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24469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Отсутствует индивидуальный подход к меню.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49533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Статистика: 60% россиян не следят за рационом (Росстат, 2023).</a:t>
            </a:r>
            <a:endParaRPr lang="en-US" sz="1850" dirty="0"/>
          </a:p>
        </p:txBody>
      </p:sp>
      <p:pic>
        <p:nvPicPr>
          <p:cNvPr id="11" name="Рисунок 10" descr="Изображение выглядит как диаграмм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26234AB-A5E2-8841-9C19-A771FE365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254" y="6460266"/>
            <a:ext cx="1845241" cy="17730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233" y="914281"/>
            <a:ext cx="7628334" cy="127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Решение: Персонализированный сервис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4233" y="2755940"/>
            <a:ext cx="487085" cy="487085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432113" y="2846665"/>
            <a:ext cx="111323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47773" y="2755940"/>
            <a:ext cx="267366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Автоматизация КБЖУ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947773" y="3204329"/>
            <a:ext cx="692479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Подсчет КБЖУ происходит автоматически.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4233" y="4010739"/>
            <a:ext cx="487085" cy="487085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6405682" y="4101465"/>
            <a:ext cx="164187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947773" y="4010739"/>
            <a:ext cx="276987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Индивидуальный учет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947773" y="4459129"/>
            <a:ext cx="692479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Учитываются потребности пользователя.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233" y="5265539"/>
            <a:ext cx="487085" cy="487085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6402586" y="5356265"/>
            <a:ext cx="170259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947773" y="5265539"/>
            <a:ext cx="301192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Интеграция со школами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947773" y="5713928"/>
            <a:ext cx="692479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Сервис интегрируется со школьными столовыми.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44233" y="6520339"/>
            <a:ext cx="487085" cy="487085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6404848" y="6611064"/>
            <a:ext cx="16573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6947773" y="6520339"/>
            <a:ext cx="288905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Напоминания и советы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947773" y="6968728"/>
            <a:ext cx="692479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Пользователи получают подсказки для здорового питания.</a:t>
            </a:r>
            <a:endParaRPr lang="en-US" sz="1700" dirty="0"/>
          </a:p>
        </p:txBody>
      </p:sp>
      <p:pic>
        <p:nvPicPr>
          <p:cNvPr id="21" name="Рисунок 20" descr="Изображение выглядит как диаграмм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E73CB49-3AE6-37F3-F20E-069D3E7F6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254" y="6460266"/>
            <a:ext cx="1845241" cy="17730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674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Функциональность: Конструктор меню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313748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115514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Обширная база данных продуктов (более 10 000).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313748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46859" y="4115514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Точный расчет КБЖУ с указанием количества продукта.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313748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5995" y="4115633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Сохранение любимых блюд и рецептов.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7724" y="591681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Фильтрация по калорийности, белкам, жирам и углеводам. Пример: Создание сбалансированного завтрака.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738664"/>
            <a:ext cx="7618333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Функциональность: Интеграция со школами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33" y="2347913"/>
            <a:ext cx="1089898" cy="15844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9677" y="2565797"/>
            <a:ext cx="311003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Автоматическая загрузка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79677" y="3017044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Информация о блюдах из школьного меню загружается автоматически.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33" y="3932396"/>
            <a:ext cx="1089898" cy="13079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9677" y="4150281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Учет блюд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79677" y="4601528"/>
            <a:ext cx="62014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Учитываются блюда при расчете дневной нормы КБЖУ.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3" y="5240298"/>
            <a:ext cx="1089898" cy="13079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9677" y="5458182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Корректировка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79677" y="5909429"/>
            <a:ext cx="62014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Возможность уменьшить порцию или отказаться от блюда.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62833" y="6793349"/>
            <a:ext cx="7618333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Отображение обеда в школьной столовой и расчет оставшейся нормы. API для интеграции.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07419" y="622459"/>
            <a:ext cx="11385828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Функциональность: Напоминания и подсказки</a:t>
            </a:r>
            <a:endParaRPr lang="en-US" sz="3900" dirty="0"/>
          </a:p>
        </p:txBody>
      </p:sp>
      <p:sp>
        <p:nvSpPr>
          <p:cNvPr id="5" name="Shape 2"/>
          <p:cNvSpPr/>
          <p:nvPr/>
        </p:nvSpPr>
        <p:spPr>
          <a:xfrm>
            <a:off x="2514957" y="1566863"/>
            <a:ext cx="22860" cy="5460921"/>
          </a:xfrm>
          <a:prstGeom prst="roundRect">
            <a:avLst>
              <a:gd name="adj" fmla="val 139554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2742783" y="2033826"/>
            <a:ext cx="744379" cy="22860"/>
          </a:xfrm>
          <a:prstGeom prst="roundRect">
            <a:avLst>
              <a:gd name="adj" fmla="val 139554"/>
            </a:avLst>
          </a:prstGeom>
          <a:solidFill>
            <a:srgbClr val="D9CDBA"/>
          </a:solidFill>
          <a:ln/>
        </p:spPr>
      </p:sp>
      <p:sp>
        <p:nvSpPr>
          <p:cNvPr id="7" name="Shape 4"/>
          <p:cNvSpPr/>
          <p:nvPr/>
        </p:nvSpPr>
        <p:spPr>
          <a:xfrm>
            <a:off x="2287131" y="1806059"/>
            <a:ext cx="478512" cy="478512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2471678" y="1895118"/>
            <a:ext cx="10929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3696057" y="1779508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Напоминания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3696057" y="2219801"/>
            <a:ext cx="1018996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Напоминания о приеме пищи.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2742783" y="3452217"/>
            <a:ext cx="744379" cy="22860"/>
          </a:xfrm>
          <a:prstGeom prst="roundRect">
            <a:avLst>
              <a:gd name="adj" fmla="val 139554"/>
            </a:avLst>
          </a:prstGeom>
          <a:solidFill>
            <a:srgbClr val="D9CDBA"/>
          </a:solidFill>
          <a:ln/>
        </p:spPr>
      </p:sp>
      <p:sp>
        <p:nvSpPr>
          <p:cNvPr id="12" name="Shape 9"/>
          <p:cNvSpPr/>
          <p:nvPr/>
        </p:nvSpPr>
        <p:spPr>
          <a:xfrm>
            <a:off x="2287131" y="3224451"/>
            <a:ext cx="478512" cy="478512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2445722" y="3313509"/>
            <a:ext cx="161211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3696057" y="3197900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Советы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3696057" y="3638193"/>
            <a:ext cx="1018996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Подсказки по выбору полезных продуктов.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2742783" y="4870609"/>
            <a:ext cx="744379" cy="22860"/>
          </a:xfrm>
          <a:prstGeom prst="roundRect">
            <a:avLst>
              <a:gd name="adj" fmla="val 139554"/>
            </a:avLst>
          </a:prstGeom>
          <a:solidFill>
            <a:srgbClr val="D9CDBA"/>
          </a:solidFill>
          <a:ln/>
        </p:spPr>
      </p:sp>
      <p:sp>
        <p:nvSpPr>
          <p:cNvPr id="17" name="Shape 14"/>
          <p:cNvSpPr/>
          <p:nvPr/>
        </p:nvSpPr>
        <p:spPr>
          <a:xfrm>
            <a:off x="2287131" y="4642842"/>
            <a:ext cx="478512" cy="478512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8" name="Text 15"/>
          <p:cNvSpPr/>
          <p:nvPr/>
        </p:nvSpPr>
        <p:spPr>
          <a:xfrm>
            <a:off x="2442746" y="4731901"/>
            <a:ext cx="16728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3696057" y="4616291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Предупреждения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3696057" y="5056584"/>
            <a:ext cx="1018996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Предупреждения о превышении КБЖУ.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2742783" y="6289000"/>
            <a:ext cx="744379" cy="22860"/>
          </a:xfrm>
          <a:prstGeom prst="roundRect">
            <a:avLst>
              <a:gd name="adj" fmla="val 139554"/>
            </a:avLst>
          </a:prstGeom>
          <a:solidFill>
            <a:srgbClr val="D9CDBA"/>
          </a:solidFill>
          <a:ln/>
        </p:spPr>
      </p:sp>
      <p:sp>
        <p:nvSpPr>
          <p:cNvPr id="22" name="Shape 19"/>
          <p:cNvSpPr/>
          <p:nvPr/>
        </p:nvSpPr>
        <p:spPr>
          <a:xfrm>
            <a:off x="2287131" y="6061234"/>
            <a:ext cx="478512" cy="478512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23" name="Text 20"/>
          <p:cNvSpPr/>
          <p:nvPr/>
        </p:nvSpPr>
        <p:spPr>
          <a:xfrm>
            <a:off x="2445008" y="6150293"/>
            <a:ext cx="162758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50" dirty="0"/>
          </a:p>
        </p:txBody>
      </p:sp>
      <p:sp>
        <p:nvSpPr>
          <p:cNvPr id="24" name="Text 21"/>
          <p:cNvSpPr/>
          <p:nvPr/>
        </p:nvSpPr>
        <p:spPr>
          <a:xfrm>
            <a:off x="3696057" y="6034683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Рекомендации</a:t>
            </a:r>
            <a:endParaRPr lang="en-US" sz="1950" dirty="0"/>
          </a:p>
        </p:txBody>
      </p:sp>
      <p:sp>
        <p:nvSpPr>
          <p:cNvPr id="25" name="Text 22"/>
          <p:cNvSpPr/>
          <p:nvPr/>
        </p:nvSpPr>
        <p:spPr>
          <a:xfrm>
            <a:off x="3696057" y="6474976"/>
            <a:ext cx="1018996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Советы по поддержанию водного баланса.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2207419" y="7266980"/>
            <a:ext cx="1167860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Персонализированные рекомендации от диетологов (опционально).</a:t>
            </a:r>
            <a:endParaRPr lang="en-US" sz="1650" dirty="0"/>
          </a:p>
        </p:txBody>
      </p:sp>
      <p:pic>
        <p:nvPicPr>
          <p:cNvPr id="28" name="Рисунок 27" descr="Изображение выглядит как диаграмм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F83571FF-120F-48E0-E3CC-5202DA700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254" y="6460266"/>
            <a:ext cx="1845241" cy="17730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101488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Функциональность: Питьевой режим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789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Расчет нормы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48055" y="2650808"/>
            <a:ext cx="10894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9941243" y="2789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Напоминания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33090" y="3036570"/>
            <a:ext cx="16061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9941243" y="52357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Учет жидкости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44351" y="5247442"/>
            <a:ext cx="1666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2" name="Text 7"/>
          <p:cNvSpPr/>
          <p:nvPr/>
        </p:nvSpPr>
        <p:spPr>
          <a:xfrm>
            <a:off x="1355408" y="5235773"/>
            <a:ext cx="33337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Отображение прогресса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935742" y="4861679"/>
            <a:ext cx="16216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50" dirty="0"/>
          </a:p>
        </p:txBody>
      </p:sp>
      <p:sp>
        <p:nvSpPr>
          <p:cNvPr id="15" name="Text 9"/>
          <p:cNvSpPr/>
          <p:nvPr/>
        </p:nvSpPr>
        <p:spPr>
          <a:xfrm>
            <a:off x="837724" y="672476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Расчет нормы потребления воды, напоминания, учет выпитой жидкости, графическое отображение. </a:t>
            </a:r>
            <a:endParaRPr lang="en-US" sz="1850" dirty="0">
              <a:solidFill>
                <a:srgbClr val="000000"/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Интеграция</a:t>
            </a:r>
            <a:r>
              <a:rPr lang="en-US" sz="1850" dirty="0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 с </a:t>
            </a:r>
            <a:r>
              <a:rPr lang="en-US" sz="1850" dirty="0" err="1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носимыми</a:t>
            </a:r>
            <a:r>
              <a:rPr lang="en-US" sz="1850" dirty="0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 устройствами.</a:t>
            </a:r>
            <a:endParaRPr lang="en-US" sz="1850"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17" name="Рисунок 16" descr="Изображение выглядит как диаграмм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07921FCD-5EDE-BB58-89F7-44921B421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6254" y="6460266"/>
            <a:ext cx="1845241" cy="1773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40205"/>
            <a:ext cx="90320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Преимущества для пользователя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22972"/>
            <a:ext cx="2159079" cy="830580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998946"/>
            <a:ext cx="10894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3062288"/>
            <a:ext cx="38125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Сбалансированное питание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116461" y="3638312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7" name="Shape 5"/>
          <p:cNvSpPr/>
          <p:nvPr/>
        </p:nvSpPr>
        <p:spPr>
          <a:xfrm>
            <a:off x="837724" y="3773210"/>
            <a:ext cx="4318278" cy="830580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sp>
        <p:nvSpPr>
          <p:cNvPr id="8" name="Text 6"/>
          <p:cNvSpPr/>
          <p:nvPr/>
        </p:nvSpPr>
        <p:spPr>
          <a:xfrm>
            <a:off x="1077039" y="3949184"/>
            <a:ext cx="16061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5395317" y="4012525"/>
            <a:ext cx="19753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Контроль веса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75659" y="4588550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11" name="Shape 9"/>
          <p:cNvSpPr/>
          <p:nvPr/>
        </p:nvSpPr>
        <p:spPr>
          <a:xfrm>
            <a:off x="837724" y="4723448"/>
            <a:ext cx="6477476" cy="830580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sp>
        <p:nvSpPr>
          <p:cNvPr id="12" name="Text 10"/>
          <p:cNvSpPr/>
          <p:nvPr/>
        </p:nvSpPr>
        <p:spPr>
          <a:xfrm>
            <a:off x="1077039" y="4899422"/>
            <a:ext cx="1666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7554516" y="4962763"/>
            <a:ext cx="26402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Экономия времени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82322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Сбалансированное питание без усилий, контроль веса, экономия </a:t>
            </a:r>
            <a:r>
              <a:rPr lang="en-US" sz="1850" err="1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времени</a:t>
            </a:r>
            <a:r>
              <a:rPr lang="en-US" sz="1850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, </a:t>
            </a:r>
            <a:r>
              <a:rPr lang="en-US" sz="1850" err="1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повышение</a:t>
            </a:r>
            <a:r>
              <a:rPr lang="en-US" sz="1850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850" err="1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осознанности</a:t>
            </a:r>
            <a:r>
              <a:rPr lang="en-US" sz="1850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.</a:t>
            </a:r>
            <a:endParaRPr lang="en-US" sz="1850">
              <a:solidFill>
                <a:srgbClr val="000000"/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 Пользователи снижают вес на 5-10% (НИИ питания РАМН, 2022).</a:t>
            </a:r>
            <a:endParaRPr lang="en-US" sz="1850"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16" name="Рисунок 15" descr="Изображение выглядит как диаграмм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693948A-3A3C-9E2B-9725-4D6F36C6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254" y="6460266"/>
            <a:ext cx="1845241" cy="17730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562" y="566618"/>
            <a:ext cx="5827157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Преимущества для школ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207562" y="1481733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413540" y="1687711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Контроль питания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13540" y="2114312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Контроль за питанием учеников.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7562" y="2855952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6413540" y="3061930"/>
            <a:ext cx="283344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Повышение лояльности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13540" y="3488531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Повышение лояльности родителей.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7562" y="4230172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6413540" y="443615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Снижение рисков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13540" y="4862751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Снижение рисков заболеваний.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7562" y="5604391"/>
            <a:ext cx="7701677" cy="1168241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14" name="Text 11"/>
          <p:cNvSpPr/>
          <p:nvPr/>
        </p:nvSpPr>
        <p:spPr>
          <a:xfrm>
            <a:off x="6413540" y="5810369"/>
            <a:ext cx="259770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Анализ предпочтений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13540" y="6236970"/>
            <a:ext cx="728972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Возможность анализировать предпочтения.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07562" y="7004447"/>
            <a:ext cx="7701677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25% снижение пищевых отходов (данные школ Москвы, 2023). </a:t>
            </a:r>
            <a:endParaRPr lang="en-US" sz="1600" dirty="0">
              <a:solidFill>
                <a:srgbClr val="000000"/>
              </a:solidFill>
              <a:latin typeface="Source Sans Pro"/>
              <a:ea typeface="Source Sans Pro"/>
              <a:cs typeface="Calibri" panose="020F0502020204030204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 err="1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Современный</a:t>
            </a:r>
            <a:r>
              <a:rPr lang="en-US" sz="1600" dirty="0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600" dirty="0" err="1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подход</a:t>
            </a:r>
            <a:r>
              <a:rPr lang="en-US" sz="1600" dirty="0">
                <a:solidFill>
                  <a:srgbClr val="3A3630"/>
                </a:solidFill>
                <a:latin typeface="Source Sans Pro"/>
                <a:ea typeface="Source Sans Pro"/>
                <a:cs typeface="Source Sans Pro" pitchFamily="34" charset="-120"/>
              </a:rPr>
              <a:t> к организации питания.</a:t>
            </a:r>
            <a:endParaRPr lang="en-US" sz="1600">
              <a:latin typeface="Source Sans Pro"/>
              <a:ea typeface="Source Sans Pro"/>
              <a:cs typeface="Calibri"/>
            </a:endParaRPr>
          </a:p>
        </p:txBody>
      </p:sp>
      <p:pic>
        <p:nvPicPr>
          <p:cNvPr id="18" name="Рисунок 17" descr="Изображение выглядит как диаграмм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716E99E-C55E-FA9A-8FA5-A0F76BAE7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254" y="6785942"/>
            <a:ext cx="1857767" cy="14474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10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18</cp:revision>
  <dcterms:created xsi:type="dcterms:W3CDTF">2025-03-02T03:54:22Z</dcterms:created>
  <dcterms:modified xsi:type="dcterms:W3CDTF">2025-03-02T04:23:04Z</dcterms:modified>
</cp:coreProperties>
</file>